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68"/>
  </p:notesMasterIdLst>
  <p:sldIdLst>
    <p:sldId id="256" r:id="rId4"/>
    <p:sldId id="257" r:id="rId5"/>
    <p:sldId id="258" r:id="rId6"/>
    <p:sldId id="328" r:id="rId7"/>
    <p:sldId id="326" r:id="rId8"/>
    <p:sldId id="327" r:id="rId9"/>
    <p:sldId id="329" r:id="rId10"/>
    <p:sldId id="330" r:id="rId11"/>
    <p:sldId id="332" r:id="rId12"/>
    <p:sldId id="331" r:id="rId13"/>
    <p:sldId id="333" r:id="rId14"/>
    <p:sldId id="334" r:id="rId15"/>
    <p:sldId id="267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281" r:id="rId51"/>
    <p:sldId id="369" r:id="rId52"/>
    <p:sldId id="370" r:id="rId53"/>
    <p:sldId id="371" r:id="rId54"/>
    <p:sldId id="283" r:id="rId55"/>
    <p:sldId id="372" r:id="rId56"/>
    <p:sldId id="373" r:id="rId57"/>
    <p:sldId id="374" r:id="rId58"/>
    <p:sldId id="375" r:id="rId59"/>
    <p:sldId id="376" r:id="rId60"/>
    <p:sldId id="295" r:id="rId61"/>
    <p:sldId id="377" r:id="rId62"/>
    <p:sldId id="378" r:id="rId63"/>
    <p:sldId id="302" r:id="rId64"/>
    <p:sldId id="300" r:id="rId65"/>
    <p:sldId id="289" r:id="rId66"/>
    <p:sldId id="325" r:id="rId67"/>
  </p:sldIdLst>
  <p:sldSz cx="9144000" cy="5143500" type="screen16x9"/>
  <p:notesSz cx="6858000" cy="9144000"/>
  <p:embeddedFontLst>
    <p:embeddedFont>
      <p:font typeface="굴림체" panose="020B0609000101010101" pitchFamily="49" charset="-127"/>
      <p:regular r:id="rId69"/>
    </p:embeddedFont>
    <p:embeddedFont>
      <p:font typeface="맑은 고딕" panose="020B0503020000020004" pitchFamily="34" charset="-127"/>
      <p:regular r:id="rId70"/>
      <p:bold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libri Light" panose="020F0302020204030204" pitchFamily="34" charset="0"/>
      <p:regular r:id="rId76"/>
      <p:italic r:id="rId77"/>
    </p:embeddedFont>
    <p:embeddedFont>
      <p:font typeface="Cambria Math" panose="02040503050406030204" pitchFamily="18" charset="0"/>
      <p:regular r:id="rId78"/>
    </p:embeddedFont>
    <p:embeddedFont>
      <p:font typeface="Catamaran" panose="020B0604020202020204" charset="0"/>
      <p:regular r:id="rId79"/>
      <p:bold r:id="rId80"/>
    </p:embeddedFont>
    <p:embeddedFont>
      <p:font typeface="Exo 2" panose="020B0604020202020204" charset="0"/>
      <p:regular r:id="rId81"/>
      <p:bold r:id="rId82"/>
      <p:italic r:id="rId83"/>
      <p:boldItalic r:id="rId84"/>
    </p:embeddedFont>
    <p:embeddedFont>
      <p:font typeface="Fira Sans Extra Condensed Medium" panose="020B0604020202020204" charset="0"/>
      <p:regular r:id="rId85"/>
      <p:bold r:id="rId86"/>
      <p:italic r:id="rId87"/>
      <p:boldItalic r:id="rId88"/>
    </p:embeddedFont>
    <p:embeddedFont>
      <p:font typeface="Roboto Condensed" panose="02000000000000000000" pitchFamily="2" charset="0"/>
      <p:regular r:id="rId89"/>
      <p:bold r:id="rId90"/>
      <p:italic r:id="rId91"/>
      <p:boldItalic r:id="rId92"/>
    </p:embeddedFont>
    <p:embeddedFont>
      <p:font typeface="Roboto Condensed Light" panose="02000000000000000000" pitchFamily="2" charset="0"/>
      <p:regular r:id="rId93"/>
      <p:bold r:id="rId94"/>
      <p:italic r:id="rId95"/>
      <p:boldItalic r:id="rId96"/>
    </p:embeddedFont>
    <p:embeddedFont>
      <p:font typeface="Squada One" panose="020B0604020202020204" charset="0"/>
      <p:regular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AC1"/>
    <a:srgbClr val="64A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061" autoAdjust="0"/>
  </p:normalViewPr>
  <p:slideViewPr>
    <p:cSldViewPr snapToGrid="0">
      <p:cViewPr varScale="1">
        <p:scale>
          <a:sx n="82" d="100"/>
          <a:sy n="82" d="100"/>
        </p:scale>
        <p:origin x="820" y="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2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font" Target="fonts/font21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2.xml"/><Relationship Id="rId90" Type="http://schemas.openxmlformats.org/officeDocument/2006/relationships/font" Target="fonts/font22.fntdata"/><Relationship Id="rId95" Type="http://schemas.openxmlformats.org/officeDocument/2006/relationships/font" Target="fonts/font27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font" Target="fonts/font1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font" Target="fonts/font23.fntdata"/><Relationship Id="rId96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94" Type="http://schemas.openxmlformats.org/officeDocument/2006/relationships/font" Target="fonts/font26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8.fntdata"/><Relationship Id="rId97" Type="http://schemas.openxmlformats.org/officeDocument/2006/relationships/font" Target="fonts/font29.fntdata"/><Relationship Id="rId7" Type="http://schemas.openxmlformats.org/officeDocument/2006/relationships/slide" Target="slides/slide4.xml"/><Relationship Id="rId71" Type="http://schemas.openxmlformats.org/officeDocument/2006/relationships/font" Target="fonts/font3.fntdata"/><Relationship Id="rId92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9.fntdata"/><Relationship Id="rId61" Type="http://schemas.openxmlformats.org/officeDocument/2006/relationships/slide" Target="slides/slide58.xml"/><Relationship Id="rId82" Type="http://schemas.openxmlformats.org/officeDocument/2006/relationships/font" Target="fonts/font1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9.fntdata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4.fntdata"/><Relationship Id="rId93" Type="http://schemas.openxmlformats.org/officeDocument/2006/relationships/font" Target="fonts/font25.fntdata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cf32f6b6a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cf32f6b6a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64746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14950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3737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08806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39339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243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65741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24185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6758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5614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cf32f6b6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fcf32f6b6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7235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91023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79519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94287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9076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67821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9186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39490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57961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964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cf32f6b6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fcf32f6b6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24565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2992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86429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cf32f6b6a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fcf32f6b6a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093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f32f6b6a_1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fcf32f6b6a_1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cf32f6b6a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fcf32f6b6a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08895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6814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7724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1340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4021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id" sz="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16845" y="2625756"/>
            <a:ext cx="8503628" cy="9543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405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7724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5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4822048"/>
            <a:ext cx="2133600" cy="21905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105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5100"/>
            <a:ext cx="7661196" cy="597681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7" y="897564"/>
            <a:ext cx="8402525" cy="3877289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5057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875627"/>
            <a:ext cx="2133600" cy="16548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75627"/>
            <a:ext cx="2895600" cy="16548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75627"/>
            <a:ext cx="2133600" cy="16548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7" y="897564"/>
            <a:ext cx="8402525" cy="3877289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5100"/>
            <a:ext cx="7661196" cy="597681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9382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258793" y="2625756"/>
            <a:ext cx="6626416" cy="9181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25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312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374848" y="202332"/>
            <a:ext cx="8301608" cy="6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C7FF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374848" y="843558"/>
            <a:ext cx="8280920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D3FFF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374848" y="1167594"/>
            <a:ext cx="8280920" cy="361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B6FFF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7" r:id="rId7"/>
    <p:sldLayoutId id="2147483668" r:id="rId8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6" r:id="rId7"/>
    <p:sldLayoutId id="2147483679" r:id="rId8"/>
    <p:sldLayoutId id="2147483680" r:id="rId9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270"/>
            <a:ext cx="8229600" cy="59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796516"/>
            <a:ext cx="8229600" cy="3964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822048"/>
            <a:ext cx="2133600" cy="219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822048"/>
            <a:ext cx="2895600" cy="219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822048"/>
            <a:ext cx="2133600" cy="219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7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txStyles>
    <p:titleStyle>
      <a:lvl1pPr algn="l" defTabSz="685800" rtl="0" eaLnBrk="1" latinLnBrk="1" hangingPunct="1">
        <a:spcBef>
          <a:spcPct val="0"/>
        </a:spcBef>
        <a:buNone/>
        <a:defRPr lang="ko-KR" altLang="en-US" sz="2625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75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lang="ko-KR" altLang="en-US"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24.jpe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3.gif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" Target="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ctrTitle" idx="4294967295"/>
          </p:nvPr>
        </p:nvSpPr>
        <p:spPr>
          <a:xfrm>
            <a:off x="385650" y="383825"/>
            <a:ext cx="837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ANALISIS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JARINGAN SOSIAL PERCAKAPAN PENGGUNA TWITTER MENGENAI PERUSAHAAN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EDUCATIONAL TECHNOLOGY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MENGGUNAKAN METRIK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NETWORK PROPERTIES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&amp;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CENTRALITY</a:t>
            </a:r>
            <a:endParaRPr sz="1800" b="1" i="1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2180850" y="1399625"/>
            <a:ext cx="478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Oleh: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Adrian Maulana Muhammad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06111540000099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2837100" y="2486747"/>
            <a:ext cx="346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Dosen Pembimbing: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Imam Mukhlash,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Darmaji,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2180850" y="3573870"/>
            <a:ext cx="47823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Departemen Matematika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Fakultas Sains dan Analitika Data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Institut Teknologi Sepuluh Nopember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Surabaya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202</a:t>
            </a:r>
            <a:r>
              <a:rPr lang="en-US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Batasan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97;p50">
            <a:extLst>
              <a:ext uri="{FF2B5EF4-FFF2-40B4-BE49-F238E27FC236}">
                <a16:creationId xmlns:a16="http://schemas.microsoft.com/office/drawing/2014/main" id="{BB335B2A-FB11-2A06-FDE6-2815848F2DE3}"/>
              </a:ext>
            </a:extLst>
          </p:cNvPr>
          <p:cNvSpPr txBox="1">
            <a:spLocks/>
          </p:cNvSpPr>
          <p:nvPr/>
        </p:nvSpPr>
        <p:spPr>
          <a:xfrm>
            <a:off x="179512" y="751669"/>
            <a:ext cx="8280900" cy="42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Data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39.219 data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diperoleh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Twitter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kata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kunci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” (5.488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 dan “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zenius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” (2.605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dan 2.123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sejak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Juli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s.d.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30 September 2021.</a:t>
            </a:r>
          </a:p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Twitter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reply 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tanggapan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tweet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SNA pada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dibagi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dua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bagian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beberapa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pengukurannya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 algn="just">
              <a:buClr>
                <a:srgbClr val="7F7F7F"/>
              </a:buClr>
              <a:buSzPts val="1500"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Proses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pengumpulan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scraping 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pada situs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jejaring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Twitter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diakses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bebas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oleh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publik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B1BB5-78D5-2B28-6C27-9FF135CF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03" y="2171478"/>
            <a:ext cx="4423593" cy="209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13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2;p45">
            <a:extLst>
              <a:ext uri="{FF2B5EF4-FFF2-40B4-BE49-F238E27FC236}">
                <a16:creationId xmlns:a16="http://schemas.microsoft.com/office/drawing/2014/main" id="{857558A9-4649-E7D5-2221-B4A71B7F121B}"/>
              </a:ext>
            </a:extLst>
          </p:cNvPr>
          <p:cNvSpPr/>
          <p:nvPr/>
        </p:nvSpPr>
        <p:spPr>
          <a:xfrm rot="16200000" flipH="1">
            <a:off x="5891094" y="385221"/>
            <a:ext cx="1526052" cy="3756829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4;p45">
            <a:extLst>
              <a:ext uri="{FF2B5EF4-FFF2-40B4-BE49-F238E27FC236}">
                <a16:creationId xmlns:a16="http://schemas.microsoft.com/office/drawing/2014/main" id="{7CCFB72C-B036-2ECF-7E90-DF77B34AF039}"/>
              </a:ext>
            </a:extLst>
          </p:cNvPr>
          <p:cNvSpPr/>
          <p:nvPr/>
        </p:nvSpPr>
        <p:spPr>
          <a:xfrm rot="5400000">
            <a:off x="1697092" y="427592"/>
            <a:ext cx="1526053" cy="3672086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Google Shape;240;p45">
            <a:extLst>
              <a:ext uri="{FF2B5EF4-FFF2-40B4-BE49-F238E27FC236}">
                <a16:creationId xmlns:a16="http://schemas.microsoft.com/office/drawing/2014/main" id="{D9EBE775-191B-CF98-DD32-13A98E8A56AA}"/>
              </a:ext>
            </a:extLst>
          </p:cNvPr>
          <p:cNvCxnSpPr>
            <a:cxnSpLocks/>
          </p:cNvCxnSpPr>
          <p:nvPr/>
        </p:nvCxnSpPr>
        <p:spPr>
          <a:xfrm flipH="1">
            <a:off x="0" y="2169742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40;p45">
            <a:extLst>
              <a:ext uri="{FF2B5EF4-FFF2-40B4-BE49-F238E27FC236}">
                <a16:creationId xmlns:a16="http://schemas.microsoft.com/office/drawing/2014/main" id="{8F89FFD0-E54E-01F3-2476-A20A3E9CB4BB}"/>
              </a:ext>
            </a:extLst>
          </p:cNvPr>
          <p:cNvCxnSpPr>
            <a:cxnSpLocks/>
          </p:cNvCxnSpPr>
          <p:nvPr/>
        </p:nvCxnSpPr>
        <p:spPr>
          <a:xfrm flipH="1">
            <a:off x="8507307" y="2263635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7" y="3074582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45;p45">
            <a:extLst>
              <a:ext uri="{FF2B5EF4-FFF2-40B4-BE49-F238E27FC236}">
                <a16:creationId xmlns:a16="http://schemas.microsoft.com/office/drawing/2014/main" id="{7B89EA88-C2A2-8CF7-1B02-2471B6A94CFD}"/>
              </a:ext>
            </a:extLst>
          </p:cNvPr>
          <p:cNvSpPr txBox="1">
            <a:spLocks/>
          </p:cNvSpPr>
          <p:nvPr/>
        </p:nvSpPr>
        <p:spPr>
          <a:xfrm>
            <a:off x="636692" y="1452688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+mj-lt"/>
              <a:buAutoNum type="arabicPeriod"/>
            </a:pP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Menganalisis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membandingkan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struktur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dengan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menggunakan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metrik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      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network properties</a:t>
            </a:r>
          </a:p>
        </p:txBody>
      </p:sp>
      <p:sp>
        <p:nvSpPr>
          <p:cNvPr id="16" name="Google Shape;246;p45">
            <a:extLst>
              <a:ext uri="{FF2B5EF4-FFF2-40B4-BE49-F238E27FC236}">
                <a16:creationId xmlns:a16="http://schemas.microsoft.com/office/drawing/2014/main" id="{12445FB3-C10A-B8B9-88EC-DA577A503C81}"/>
              </a:ext>
            </a:extLst>
          </p:cNvPr>
          <p:cNvSpPr txBox="1">
            <a:spLocks/>
          </p:cNvSpPr>
          <p:nvPr/>
        </p:nvSpPr>
        <p:spPr>
          <a:xfrm>
            <a:off x="4775705" y="1412906"/>
            <a:ext cx="3611105" cy="140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+mj-lt"/>
              <a:buAutoNum type="arabicPeriod" startAt="2"/>
            </a:pP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  yang paling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</a:t>
            </a:r>
            <a:r>
              <a:rPr lang="en-US" sz="1500" i="1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key actor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) di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di Twitter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dengan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menggunakan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metrik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centrality</a:t>
            </a:r>
          </a:p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 startAt="2"/>
            </a:pPr>
            <a:endParaRPr lang="en-US" sz="1500" dirty="0">
              <a:solidFill>
                <a:schemeClr val="lt2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565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2;p45">
            <a:extLst>
              <a:ext uri="{FF2B5EF4-FFF2-40B4-BE49-F238E27FC236}">
                <a16:creationId xmlns:a16="http://schemas.microsoft.com/office/drawing/2014/main" id="{857558A9-4649-E7D5-2221-B4A71B7F121B}"/>
              </a:ext>
            </a:extLst>
          </p:cNvPr>
          <p:cNvSpPr/>
          <p:nvPr/>
        </p:nvSpPr>
        <p:spPr>
          <a:xfrm rot="16200000" flipH="1">
            <a:off x="5891094" y="385221"/>
            <a:ext cx="1526052" cy="3756829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4;p45">
            <a:extLst>
              <a:ext uri="{FF2B5EF4-FFF2-40B4-BE49-F238E27FC236}">
                <a16:creationId xmlns:a16="http://schemas.microsoft.com/office/drawing/2014/main" id="{7CCFB72C-B036-2ECF-7E90-DF77B34AF039}"/>
              </a:ext>
            </a:extLst>
          </p:cNvPr>
          <p:cNvSpPr/>
          <p:nvPr/>
        </p:nvSpPr>
        <p:spPr>
          <a:xfrm rot="5400000">
            <a:off x="1697092" y="427592"/>
            <a:ext cx="1526053" cy="3672086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Manfaat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Google Shape;240;p45">
            <a:extLst>
              <a:ext uri="{FF2B5EF4-FFF2-40B4-BE49-F238E27FC236}">
                <a16:creationId xmlns:a16="http://schemas.microsoft.com/office/drawing/2014/main" id="{D9EBE775-191B-CF98-DD32-13A98E8A56AA}"/>
              </a:ext>
            </a:extLst>
          </p:cNvPr>
          <p:cNvCxnSpPr>
            <a:cxnSpLocks/>
          </p:cNvCxnSpPr>
          <p:nvPr/>
        </p:nvCxnSpPr>
        <p:spPr>
          <a:xfrm flipH="1">
            <a:off x="0" y="2169742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40;p45">
            <a:extLst>
              <a:ext uri="{FF2B5EF4-FFF2-40B4-BE49-F238E27FC236}">
                <a16:creationId xmlns:a16="http://schemas.microsoft.com/office/drawing/2014/main" id="{8F89FFD0-E54E-01F3-2476-A20A3E9CB4BB}"/>
              </a:ext>
            </a:extLst>
          </p:cNvPr>
          <p:cNvCxnSpPr>
            <a:cxnSpLocks/>
          </p:cNvCxnSpPr>
          <p:nvPr/>
        </p:nvCxnSpPr>
        <p:spPr>
          <a:xfrm flipH="1">
            <a:off x="8507307" y="2263635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7" y="3074582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45;p45">
            <a:extLst>
              <a:ext uri="{FF2B5EF4-FFF2-40B4-BE49-F238E27FC236}">
                <a16:creationId xmlns:a16="http://schemas.microsoft.com/office/drawing/2014/main" id="{6B736F69-5333-41D9-4C4F-55C5A6C6056D}"/>
              </a:ext>
            </a:extLst>
          </p:cNvPr>
          <p:cNvSpPr txBox="1">
            <a:spLocks/>
          </p:cNvSpPr>
          <p:nvPr/>
        </p:nvSpPr>
        <p:spPr>
          <a:xfrm>
            <a:off x="611465" y="1452688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+mj-lt"/>
              <a:buAutoNum type="arabicPeriod"/>
            </a:pP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Penelitian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dapat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bermanfaat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sebagai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bahan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pertimbangan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atau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referensi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bagi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kedua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perusahaan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yaitu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hal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strategi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pemasaran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di media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Twitter.</a:t>
            </a:r>
          </a:p>
        </p:txBody>
      </p:sp>
      <p:sp>
        <p:nvSpPr>
          <p:cNvPr id="13" name="Google Shape;246;p45">
            <a:extLst>
              <a:ext uri="{FF2B5EF4-FFF2-40B4-BE49-F238E27FC236}">
                <a16:creationId xmlns:a16="http://schemas.microsoft.com/office/drawing/2014/main" id="{3FA63EA9-3BB8-482D-C573-272949BE4081}"/>
              </a:ext>
            </a:extLst>
          </p:cNvPr>
          <p:cNvSpPr txBox="1">
            <a:spLocks/>
          </p:cNvSpPr>
          <p:nvPr/>
        </p:nvSpPr>
        <p:spPr>
          <a:xfrm>
            <a:off x="4775705" y="1500608"/>
            <a:ext cx="3611105" cy="143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 startAt="2"/>
            </a:pP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bidang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akademik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penelitian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mempunyai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manfaat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untuk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mengetahui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pendekatan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SNA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menganalisis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struktur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suatu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yang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terbentuk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berdasarkan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interaksi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media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endParaRPr lang="en-ID" sz="1500" dirty="0">
              <a:solidFill>
                <a:schemeClr val="lt2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799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TINJAUAN PUSTAKA</a:t>
            </a:r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76" name="Google Shape;276;p4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Terdahulu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5" y="2913934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83;p49">
            <a:extLst>
              <a:ext uri="{FF2B5EF4-FFF2-40B4-BE49-F238E27FC236}">
                <a16:creationId xmlns:a16="http://schemas.microsoft.com/office/drawing/2014/main" id="{311C78D2-2597-5252-4024-5915F992F902}"/>
              </a:ext>
            </a:extLst>
          </p:cNvPr>
          <p:cNvSpPr/>
          <p:nvPr/>
        </p:nvSpPr>
        <p:spPr>
          <a:xfrm>
            <a:off x="365739" y="1124306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288;p49">
            <a:extLst>
              <a:ext uri="{FF2B5EF4-FFF2-40B4-BE49-F238E27FC236}">
                <a16:creationId xmlns:a16="http://schemas.microsoft.com/office/drawing/2014/main" id="{A447E2BC-E64F-CE52-3067-73C4A47F74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966" y="1485185"/>
            <a:ext cx="2043085" cy="70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83;p49">
            <a:extLst>
              <a:ext uri="{FF2B5EF4-FFF2-40B4-BE49-F238E27FC236}">
                <a16:creationId xmlns:a16="http://schemas.microsoft.com/office/drawing/2014/main" id="{6EF87E62-D5F7-F332-8ED8-AEDF1B3ECDFC}"/>
              </a:ext>
            </a:extLst>
          </p:cNvPr>
          <p:cNvSpPr/>
          <p:nvPr/>
        </p:nvSpPr>
        <p:spPr>
          <a:xfrm>
            <a:off x="3364229" y="112430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89;p49">
            <a:extLst>
              <a:ext uri="{FF2B5EF4-FFF2-40B4-BE49-F238E27FC236}">
                <a16:creationId xmlns:a16="http://schemas.microsoft.com/office/drawing/2014/main" id="{CE6B4C74-3E2E-2473-DA74-1FDDB338DB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909" y="1569037"/>
            <a:ext cx="2182179" cy="5392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83;p49">
            <a:extLst>
              <a:ext uri="{FF2B5EF4-FFF2-40B4-BE49-F238E27FC236}">
                <a16:creationId xmlns:a16="http://schemas.microsoft.com/office/drawing/2014/main" id="{7AEE9970-7217-092C-7227-281D0BAF4514}"/>
              </a:ext>
            </a:extLst>
          </p:cNvPr>
          <p:cNvSpPr/>
          <p:nvPr/>
        </p:nvSpPr>
        <p:spPr>
          <a:xfrm>
            <a:off x="6362719" y="112430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90;p49">
            <a:extLst>
              <a:ext uri="{FF2B5EF4-FFF2-40B4-BE49-F238E27FC236}">
                <a16:creationId xmlns:a16="http://schemas.microsoft.com/office/drawing/2014/main" id="{79CBA6FD-5D97-5A23-054B-0E54A5F762B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8450" y="1487437"/>
            <a:ext cx="2144078" cy="704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847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Educational Technology (Edtech)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9511" y="711673"/>
            <a:ext cx="8786257" cy="21167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Produk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 Indonesia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umum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bertujuan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membantu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murid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belajar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memahami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tugas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u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persiapan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ujian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enam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terakhir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m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uncul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trend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pertumbuhan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perusahaan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edtech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di Indonesia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median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beroperasi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sekitar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empat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Industri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ed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tech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di Indonesia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masih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fase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pertumbuhan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mayoritas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perusahaan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masih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melakukan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eksperimen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produk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ataupun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pasar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mereka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&amp;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Zenius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merupakan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pesaing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paling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dominan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dibandingkan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perusahaan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lain      pada industry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edtech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di Indonesia.</a:t>
            </a: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 descr="Ruangguru vs Zenius. Pilih Mana? - YouTube">
            <a:extLst>
              <a:ext uri="{FF2B5EF4-FFF2-40B4-BE49-F238E27FC236}">
                <a16:creationId xmlns:a16="http://schemas.microsoft.com/office/drawing/2014/main" id="{6CC1DEBD-D1CB-C2A1-D03C-EDAB6AC08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37" y="2937332"/>
            <a:ext cx="3150126" cy="177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414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1644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Situs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micro-blogging 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memungkinkan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mengirim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menerima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pesan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publik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singkat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disebut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Salah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platform media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sosial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paling popular, Twitter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memungkinkan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brand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menjangkau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menyebarkan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konten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pemasaran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audiens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besar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interaksi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percakapan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reply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mempunyai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menanggapi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tweet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pengguna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lain.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Keamanan Twitter Terjamin ! Twitter Bisa Usut Akun Palsu Penyebar Hoaks  !|S1 Sistem Komputer S.Kom">
            <a:extLst>
              <a:ext uri="{FF2B5EF4-FFF2-40B4-BE49-F238E27FC236}">
                <a16:creationId xmlns:a16="http://schemas.microsoft.com/office/drawing/2014/main" id="{7F722A6B-36A4-3CD6-ED37-61657FE41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20" y="2787759"/>
            <a:ext cx="2025759" cy="171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413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Teori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Graf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264" y="711673"/>
                <a:ext cx="8786257" cy="418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SNA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adalah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proses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menganalisis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struktur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sosial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melalui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pemanfaatan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teori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   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dalam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memodelkan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Teori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graf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cabang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kajian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mempelajari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tentang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sifa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t-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sifat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dari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Suatu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graf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pasangan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himpunan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simpul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&amp;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sisi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 mana </a:t>
                </a:r>
                <a14:m>
                  <m:oMath xmlns:m="http://schemas.openxmlformats.org/officeDocument/2006/math">
                    <m:r>
                      <a:rPr lang="id-ID" sz="16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tidak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kosong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dan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(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mungkin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kosong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)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himpunan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dari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pasangan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tak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beraturan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eleme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n </a:t>
                </a:r>
                <a14:m>
                  <m:oMath xmlns:m="http://schemas.openxmlformats.org/officeDocument/2006/math">
                    <m:r>
                      <a:rPr lang="id-ID" sz="16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Dua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jenis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struktur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data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untuk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merepresentasikan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: </a:t>
                </a: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adjacency matrix 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&amp; </a:t>
                </a: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edge list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ID" altLang="en-US" sz="1600" i="1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lvl="0" indent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buNone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lvl="0" indent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buNone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Karena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hubungan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erat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antara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SNA dan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teori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graf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untuk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menghindari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ambiguitas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       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berikut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terminologi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digunakan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:</a:t>
                </a:r>
              </a:p>
              <a:p>
                <a:pPr marL="0" lvl="0" indent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buNone/>
                  <a:defRPr/>
                </a:pP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64" y="711673"/>
                <a:ext cx="8786257" cy="4185791"/>
              </a:xfrm>
              <a:prstGeom prst="rect">
                <a:avLst/>
              </a:prstGeom>
              <a:blipFill>
                <a:blip r:embed="rId2"/>
                <a:stretch>
                  <a:fillRect l="-208" t="-437" r="-3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FF27108-1771-C62B-023B-8A286EB07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2287415"/>
            <a:ext cx="4324350" cy="1157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9C5CF2-1D98-D37E-1FC5-B69C50074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090" y="3976609"/>
            <a:ext cx="2293820" cy="8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87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1319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Teknik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mining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dimanfaatkan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SNA,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terutama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kumpulan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besar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ditangani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metode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tradisional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mengekstrak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pengetahuan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direpresentasikan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struktur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ta mining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seluruh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proses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penemuan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pengetahuan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knowledge         discovery from data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langkah-langkah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iteratif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  <a:endParaRPr lang="en-US" altLang="en-US" sz="1075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cleaning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integration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selection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transformation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mining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Pattern evaluation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Knowledge presentation</a:t>
            </a:r>
            <a:endParaRPr lang="en-ID" altLang="en-US" sz="1600" i="1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279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Social Network Analysis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(SNA)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SNA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terdiri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seperangkat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teknik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metodologis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bertujuan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menggambarkan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mengeksplorasi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pola-pola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tampak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relasi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sosial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dibentuk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oleh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individu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biasa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direpresentasikan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terdiri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merepresentasikan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merepresentasikan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interaksi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antara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pada SNA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dibagi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menurut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analisis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ingin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48ECC-20EB-E331-5E2A-DC563B3E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32" y="2571750"/>
            <a:ext cx="4779736" cy="22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91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>
                <a:solidFill>
                  <a:schemeClr val="dk2"/>
                </a:solidFill>
              </a:rPr>
              <a:t>DAFTAR ISI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7" name="Google Shape;177;p38"/>
          <p:cNvSpPr txBox="1">
            <a:spLocks noGrp="1"/>
          </p:cNvSpPr>
          <p:nvPr>
            <p:ph type="ctrTitle" idx="2"/>
          </p:nvPr>
        </p:nvSpPr>
        <p:spPr>
          <a:xfrm>
            <a:off x="545496" y="5444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Pendahuluan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8" name="Google Shape;178;p38"/>
          <p:cNvSpPr txBox="1">
            <a:spLocks noGrp="1"/>
          </p:cNvSpPr>
          <p:nvPr>
            <p:ph type="ctrTitle" idx="9"/>
          </p:nvPr>
        </p:nvSpPr>
        <p:spPr>
          <a:xfrm>
            <a:off x="82296" y="1608358"/>
            <a:ext cx="2437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 sz="1800" dirty="0"/>
              <a:t>T</a:t>
            </a:r>
            <a:r>
              <a:rPr lang="en-US" sz="1800" dirty="0" err="1"/>
              <a:t>injauan</a:t>
            </a:r>
            <a:r>
              <a:rPr lang="en-US" sz="1800" dirty="0"/>
              <a:t> Pustaka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3"/>
          </p:nvPr>
        </p:nvSpPr>
        <p:spPr>
          <a:xfrm>
            <a:off x="2046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5"/>
          </p:nvPr>
        </p:nvSpPr>
        <p:spPr>
          <a:xfrm>
            <a:off x="5580667" y="3011990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1" name="Google Shape;181;p38"/>
          <p:cNvSpPr txBox="1">
            <a:spLocks noGrp="1"/>
          </p:cNvSpPr>
          <p:nvPr>
            <p:ph type="title" idx="4"/>
          </p:nvPr>
        </p:nvSpPr>
        <p:spPr>
          <a:xfrm>
            <a:off x="2109173" y="1452884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82" name="Google Shape;182;p3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3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38"/>
          <p:cNvSpPr txBox="1">
            <a:spLocks noGrp="1"/>
          </p:cNvSpPr>
          <p:nvPr>
            <p:ph type="title" idx="6"/>
          </p:nvPr>
        </p:nvSpPr>
        <p:spPr>
          <a:xfrm>
            <a:off x="5922008" y="370920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5" name="Google Shape;185;p38"/>
          <p:cNvSpPr txBox="1">
            <a:spLocks noGrp="1"/>
          </p:cNvSpPr>
          <p:nvPr>
            <p:ph type="ctrTitle" idx="14"/>
          </p:nvPr>
        </p:nvSpPr>
        <p:spPr>
          <a:xfrm>
            <a:off x="6631492" y="3155090"/>
            <a:ext cx="2530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Metode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  <a:r>
              <a:rPr lang="en-US" sz="1800" dirty="0" err="1">
                <a:solidFill>
                  <a:schemeClr val="dk2"/>
                </a:solidFill>
              </a:rPr>
              <a:t>Penelitian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86" name="Google Shape;186;p38"/>
          <p:cNvSpPr txBox="1">
            <a:spLocks noGrp="1"/>
          </p:cNvSpPr>
          <p:nvPr>
            <p:ph type="ctrTitle" idx="16"/>
          </p:nvPr>
        </p:nvSpPr>
        <p:spPr>
          <a:xfrm>
            <a:off x="6631492" y="3799282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</a:rPr>
              <a:t>Hasil &amp; </a:t>
            </a:r>
            <a:r>
              <a:rPr lang="en-US" sz="1800" dirty="0" err="1">
                <a:solidFill>
                  <a:schemeClr val="dk2"/>
                </a:solidFill>
              </a:rPr>
              <a:t>Pembahasan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3" name="Google Shape;184;p38">
            <a:extLst>
              <a:ext uri="{FF2B5EF4-FFF2-40B4-BE49-F238E27FC236}">
                <a16:creationId xmlns:a16="http://schemas.microsoft.com/office/drawing/2014/main" id="{54B8270A-CF4E-56A3-499E-C529FD0DCD05}"/>
              </a:ext>
            </a:extLst>
          </p:cNvPr>
          <p:cNvSpPr txBox="1">
            <a:spLocks/>
          </p:cNvSpPr>
          <p:nvPr/>
        </p:nvSpPr>
        <p:spPr>
          <a:xfrm>
            <a:off x="5922008" y="440641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d" dirty="0"/>
              <a:t>0</a:t>
            </a:r>
            <a:r>
              <a:rPr lang="en-US" dirty="0"/>
              <a:t>5</a:t>
            </a:r>
            <a:endParaRPr lang="id" dirty="0"/>
          </a:p>
        </p:txBody>
      </p:sp>
      <p:sp>
        <p:nvSpPr>
          <p:cNvPr id="15" name="Google Shape;186;p38">
            <a:extLst>
              <a:ext uri="{FF2B5EF4-FFF2-40B4-BE49-F238E27FC236}">
                <a16:creationId xmlns:a16="http://schemas.microsoft.com/office/drawing/2014/main" id="{38DD8BF7-3100-2CFC-471D-FA37290389B5}"/>
              </a:ext>
            </a:extLst>
          </p:cNvPr>
          <p:cNvSpPr txBox="1">
            <a:spLocks/>
          </p:cNvSpPr>
          <p:nvPr/>
        </p:nvSpPr>
        <p:spPr>
          <a:xfrm>
            <a:off x="6631492" y="4496253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800" dirty="0"/>
              <a:t>Kesimpulan &amp; Saran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Size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Order   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Pada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suatu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order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simpul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dan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size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    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sisi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pada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 Nilai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order 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dan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size 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pada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suatu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  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menunjukkan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aktor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berinteraksi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di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tersebut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</a:p>
              <a:p>
                <a:pPr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lang="en-ID" altLang="en-US" sz="1600" i="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Banyaknya</a:t>
                </a:r>
                <a:r>
                  <a:rPr lang="en-ID" altLang="en-US" sz="1600" i="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i="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simpul</a:t>
                </a:r>
                <a:r>
                  <a:rPr lang="en-ID" altLang="en-US" sz="1600" i="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i="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irepresentasikan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sebagai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variabel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dan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 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sisi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direpresentasikan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sebagai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variabel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</a:p>
              <a:p>
                <a:pPr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ID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blipFill>
                <a:blip r:embed="rId3"/>
                <a:stretch>
                  <a:fillRect l="-254" t="-422" r="-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>
                <a:solidFill>
                  <a:schemeClr val="tx1"/>
                </a:solidFill>
                <a:latin typeface="Calibri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Size</a:t>
            </a:r>
            <a:r>
              <a:rPr lang="en-US" sz="1200" b="1" dirty="0">
                <a:solidFill>
                  <a:schemeClr val="tx1"/>
                </a:solidFill>
              </a:rPr>
              <a:t> &amp; </a:t>
            </a:r>
            <a:r>
              <a:rPr lang="en-US" sz="1200" b="1" i="1" dirty="0">
                <a:solidFill>
                  <a:schemeClr val="tx1"/>
                </a:solidFill>
              </a:rPr>
              <a:t>Order</a:t>
            </a:r>
            <a:endParaRPr lang="id-ID" sz="1200" b="1" i="1" dirty="0">
              <a:solidFill>
                <a:schemeClr val="tx1"/>
              </a:solidFill>
            </a:endParaRPr>
          </a:p>
        </p:txBody>
      </p:sp>
      <p:sp>
        <p:nvSpPr>
          <p:cNvPr id="11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Density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2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Modularity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751309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Diameter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4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Average Path Length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5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Average Degree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6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Connected Component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7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7F7887BA-6660-F9C0-5960-1D247FFC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05" y="2761003"/>
            <a:ext cx="3241216" cy="21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976DCC-ECE8-F356-483D-E17E41339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361" y="2073111"/>
            <a:ext cx="1035103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1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Size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Order   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751309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21" name="Google Shape;313;p52">
            <a:extLst>
              <a:ext uri="{FF2B5EF4-FFF2-40B4-BE49-F238E27FC236}">
                <a16:creationId xmlns:a16="http://schemas.microsoft.com/office/drawing/2014/main" id="{E29F0F54-B744-F330-F784-095E3B01E000}"/>
              </a:ext>
            </a:extLst>
          </p:cNvPr>
          <p:cNvSpPr txBox="1"/>
          <p:nvPr/>
        </p:nvSpPr>
        <p:spPr>
          <a:xfrm>
            <a:off x="6370156" y="2254591"/>
            <a:ext cx="2316600" cy="11697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Network graph 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ini adalah sebagai berikut: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= 9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= 6</a:t>
            </a:r>
            <a:endParaRPr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C8770-F7E5-4B0D-F9E6-9B3CD03EC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316" y="1531274"/>
            <a:ext cx="4388076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86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Density   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Density </a:t>
                </a: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nb-NO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atau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kerapatan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merupakan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perhitungan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banyaknya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sisi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yang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dibandingkan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sisi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maksimum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yang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mungkin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pada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suatu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Density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mampu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menjelaskan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tingkat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keterhubungan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antara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aktor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secara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umum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di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dalam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 </a:t>
                </a:r>
              </a:p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Density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adalah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besaran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yang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berubah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dari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minimum 0, Ketika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  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tidak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mempunyai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interaksi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sama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sekali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, dan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maksimum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1, Ketika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terhubung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sempurna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(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disebut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juga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lengkap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).</a:t>
                </a: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blipFill>
                <a:blip r:embed="rId3"/>
                <a:stretch>
                  <a:fillRect l="-254" r="-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1468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B8325-D5DF-AF4A-2AFC-35C7795D2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357" y="3118625"/>
            <a:ext cx="3181514" cy="1282766"/>
          </a:xfrm>
          <a:prstGeom prst="rect">
            <a:avLst/>
          </a:prstGeom>
        </p:spPr>
      </p:pic>
      <p:pic>
        <p:nvPicPr>
          <p:cNvPr id="19" name="Google Shape;320;p53">
            <a:extLst>
              <a:ext uri="{FF2B5EF4-FFF2-40B4-BE49-F238E27FC236}">
                <a16:creationId xmlns:a16="http://schemas.microsoft.com/office/drawing/2014/main" id="{5DD7B6D2-6448-3A65-A413-48E4CD541E2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4282" y="2887916"/>
            <a:ext cx="3537102" cy="1757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8728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Density   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1468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1B9732-F09F-D3A9-E675-555083A8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587" y="1363985"/>
            <a:ext cx="5664654" cy="1372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AAD8A-0F2F-3A15-A587-FE85CCBCB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221" y="3107343"/>
            <a:ext cx="2635385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3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Modularity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mendeteksi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mengetahui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kualitas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pembagian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Ide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dasar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modularity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bahwa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menunjukkan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struktur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berarti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jika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ditemukan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terhubung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erat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internal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terhubung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eksternal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tinggi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pembagian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diperoleh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Sehingga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pendekatan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ingin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dicapai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memaksimumkan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metrik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memaksimumkan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efisien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Louvain. 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 i="1" dirty="0">
                <a:solidFill>
                  <a:schemeClr val="tx1"/>
                </a:solidFill>
                <a:latin typeface="Calibri Light"/>
                <a:ea typeface="맑은 고딕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 i="1" dirty="0">
                <a:solidFill>
                  <a:prstClr val="white"/>
                </a:solidFill>
                <a:latin typeface="Calibri Light"/>
                <a:ea typeface="맑은 고딕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73649-FFD2-4B0E-CB46-72EBE27E9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26" y="2070806"/>
            <a:ext cx="4400776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0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Louvain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Louvain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community detection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rekursif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menggabungkan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menghitung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Algor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Louvain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terdiri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dua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tahapan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marL="342900" marR="0" lvl="0" indent="-34290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+mj-lt"/>
              <a:buAutoNum type="arabicPeriod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Modularity Optimization</a:t>
            </a: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r>
              <a:rPr kumimoji="0" lang="en-US" altLang="en-US" sz="1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Mengurutkan</a:t>
            </a:r>
            <a:r>
              <a:rPr kumimoji="0" lang="en-US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seluruh</a:t>
            </a:r>
            <a:r>
              <a:rPr kumimoji="0" lang="en-US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l pada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kemudian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per-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dipindah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berbeda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acak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Tahap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dilakukan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sampai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lagi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peningkatan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signifikan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modularity.</a:t>
            </a:r>
            <a:r>
              <a:rPr kumimoji="0" lang="en-US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lang="en-US" altLang="en-US" sz="14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lang="en-US" altLang="en-US" sz="14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lang="en-US" altLang="en-US" sz="14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+mj-lt"/>
              <a:buAutoNum type="arabicPeriod"/>
              <a:tabLst/>
              <a:defRPr/>
            </a:pPr>
            <a:r>
              <a:rPr lang="en-US" altLang="en-US" sz="16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Communitiy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Aggregation</a:t>
            </a: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Semua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sama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digabung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raksasa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    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lalu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dihitung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 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ID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0C927-39A8-FD90-E9C3-25A2CA628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193" y="2644103"/>
            <a:ext cx="5199442" cy="16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64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Louvain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7D1839-EDB9-0A4F-19DB-EB0CA2027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50" y="1622865"/>
            <a:ext cx="2788876" cy="19227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C14272-1912-6F7A-0B57-8F04BFD37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547" y="1477919"/>
            <a:ext cx="3676854" cy="27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71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Louvain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2F6F5E-4A10-9089-22F7-616F0AC4D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474" y="959855"/>
            <a:ext cx="5656880" cy="37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26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Diameter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Diameter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lintasan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terpendek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(shortest-path)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terpanjang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sepasang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kecil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diameter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baik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proses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penyebaran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lainnya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 yang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terjauh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hanya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perlu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melewati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sedikit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 </a:t>
            </a: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</a:t>
            </a:r>
            <a:r>
              <a:rPr lang="en-ID" altLang="en-US" sz="16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ameter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kecil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mengindikasikan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proses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waktu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sedikit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melibatkan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sedikit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Pada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berukuran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besar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ditentukan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Breadth-First Search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(BFS).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3597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42E97-D451-1A1F-FE7C-98B917D98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264" y="1357214"/>
            <a:ext cx="4845299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31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Diameter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Breadth-First Search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(BFS)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BFS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penjelajahan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graph traversal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menelusuri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akar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root node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dan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menjelajahi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tetangga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Kemudian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memilih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terdekat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menjelajahi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belum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dijelajahi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BFS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dimanfaatkan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menentukan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graf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Langkah-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langkah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BFS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awal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(</a:t>
            </a:r>
            <a:r>
              <a:rPr lang="en-US" altLang="en-US" sz="16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)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target (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j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)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3597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6293B-F453-5796-25B8-9D6B1A32D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200" y="2571750"/>
            <a:ext cx="3440975" cy="2231213"/>
          </a:xfrm>
          <a:prstGeom prst="rect">
            <a:avLst/>
          </a:prstGeom>
        </p:spPr>
      </p:pic>
      <p:pic>
        <p:nvPicPr>
          <p:cNvPr id="18" name="Google Shape;343;p55">
            <a:extLst>
              <a:ext uri="{FF2B5EF4-FFF2-40B4-BE49-F238E27FC236}">
                <a16:creationId xmlns:a16="http://schemas.microsoft.com/office/drawing/2014/main" id="{CE7613B7-AC6E-C0B6-EE5E-99A0BE8DA2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7796" y="2945465"/>
            <a:ext cx="2851710" cy="1483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3193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/>
              <a:t>PENDAHULUAN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93" name="Google Shape;193;p3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Diameter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BFS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contoh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ilustrasi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BFS,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contoh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mencari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Mary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Pierre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BFS.</a:t>
            </a: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3597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CAC2A3-820A-8598-54EF-1D3D29C04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560" y="1637843"/>
            <a:ext cx="7020708" cy="1892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FC3CAF-4D74-DB6C-7042-E704E2543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264" y="3830311"/>
            <a:ext cx="4845299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59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Path Length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Average path length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rata-rata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lintasan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terpendek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kecil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average path length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baik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   rata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harus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ditempuh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melakukan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sehingga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arus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efisien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Ketika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kasus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memiliki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connected               components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formula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berlaku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didefinisikan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hingga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Ketika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menghubungkan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dua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situasi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menghitung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rata-rata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berdasarkan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jumlah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dibagi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banyaknya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46873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DACAD-6BDA-ED35-0CE0-40041E32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876" y="2063724"/>
            <a:ext cx="4388076" cy="10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97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Path Length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46873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F72EBE-5C10-E88F-FD60-436ED78BD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014" y="1225098"/>
            <a:ext cx="4749800" cy="1544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D67189-163B-98F1-E15C-3C7B5D2AD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727" y="3120875"/>
            <a:ext cx="3378374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82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Degree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Average degree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perhitungan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rata-rata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derajat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menghubungkan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lain di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average degree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baik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apabila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menyebarkan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lainnya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mempercepat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204431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6970D-E63D-85A4-FAE3-7470A20C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137" y="2733764"/>
            <a:ext cx="3943553" cy="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17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Degree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204431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D69C-CA41-E896-CD55-45B0A0CE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07" y="3152164"/>
            <a:ext cx="5035809" cy="7620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3C5048-8D6A-7311-8FC1-2D18AD2D2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193" y="1101974"/>
            <a:ext cx="3099435" cy="16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24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Connected Component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connected components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merupakan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perhitungan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bagian-bagian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terpisah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terkoneksi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keseluruhan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kecil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connected component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maka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artinya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keseluruhan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terpisah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- 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kecil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saling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terkoneksi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Connected components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dicari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BFS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149827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125BB-1101-3D7C-CCAF-5071FDE0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4" y="2445374"/>
            <a:ext cx="5435879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89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Connected Component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149827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373891-AE73-458C-FC57-2DF91CC4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514" y="1132217"/>
            <a:ext cx="5860800" cy="34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44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Rangkuman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Network Properties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0FDD4-08BA-035D-E306-A8CE39752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939" y="742109"/>
            <a:ext cx="5835950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60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Degree Centrality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Metrik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degree centrality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menggambarkan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ukuran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social connections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degree centrality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menjelaskan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posisi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367163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 i="1" dirty="0">
                <a:solidFill>
                  <a:prstClr val="white"/>
                </a:solidFill>
                <a:latin typeface="Calibri Light"/>
                <a:ea typeface="맑은 고딕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E2615-3709-F388-33E0-A6F4509C9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437" y="1330705"/>
            <a:ext cx="3968954" cy="1187511"/>
          </a:xfrm>
          <a:prstGeom prst="rect">
            <a:avLst/>
          </a:prstGeom>
        </p:spPr>
      </p:pic>
      <p:pic>
        <p:nvPicPr>
          <p:cNvPr id="21" name="Google Shape;372;p58">
            <a:extLst>
              <a:ext uri="{FF2B5EF4-FFF2-40B4-BE49-F238E27FC236}">
                <a16:creationId xmlns:a16="http://schemas.microsoft.com/office/drawing/2014/main" id="{779C2198-8BF0-3A33-AA0E-52DD7E6603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5097" y="3097816"/>
            <a:ext cx="2835452" cy="170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AF2B2F-DB0F-C3E7-6231-CBC60590EA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22" y="3419556"/>
            <a:ext cx="2355963" cy="883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571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Degree Centrality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367163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96CBFD-8686-5195-27D3-A2010C99F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189" y="1076679"/>
            <a:ext cx="6225445" cy="1436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A7749-7D63-48D5-A0CF-002236DF7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55" y="2842691"/>
            <a:ext cx="6045511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06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Internet dan Media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di Indonesia (2021-2022)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erdasarkan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laporan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Reportal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2022.</a:t>
            </a: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AC34D135-44EB-B1C8-96C8-411C34EFE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0474" y="1581449"/>
            <a:ext cx="2213075" cy="2213075"/>
          </a:xfrm>
          <a:prstGeom prst="rect">
            <a:avLst/>
          </a:prstGeom>
        </p:spPr>
      </p:pic>
      <p:pic>
        <p:nvPicPr>
          <p:cNvPr id="11" name="Graphic 10" descr="Connections">
            <a:extLst>
              <a:ext uri="{FF2B5EF4-FFF2-40B4-BE49-F238E27FC236}">
                <a16:creationId xmlns:a16="http://schemas.microsoft.com/office/drawing/2014/main" id="{E23C479C-99CA-116C-1A18-CA5A0EB63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0453" y="1954706"/>
            <a:ext cx="1594042" cy="15940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EAF454-9C08-C9C4-DEAD-0413429FCC9C}"/>
              </a:ext>
            </a:extLst>
          </p:cNvPr>
          <p:cNvSpPr/>
          <p:nvPr/>
        </p:nvSpPr>
        <p:spPr>
          <a:xfrm>
            <a:off x="1451662" y="3479053"/>
            <a:ext cx="255069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+15,5%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23F72-9058-2A48-1FB9-1597DDFF577A}"/>
              </a:ext>
            </a:extLst>
          </p:cNvPr>
          <p:cNvSpPr txBox="1"/>
          <p:nvPr/>
        </p:nvSpPr>
        <p:spPr>
          <a:xfrm>
            <a:off x="1995080" y="1695639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 Internet</a:t>
            </a:r>
            <a:endParaRPr lang="en-ID" sz="12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8ED03-FF64-E874-B857-10562AB3CF3B}"/>
              </a:ext>
            </a:extLst>
          </p:cNvPr>
          <p:cNvSpPr txBox="1"/>
          <p:nvPr/>
        </p:nvSpPr>
        <p:spPr>
          <a:xfrm>
            <a:off x="1894892" y="4063299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(+27 Juta </a:t>
            </a:r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)</a:t>
            </a:r>
            <a:endParaRPr lang="en-ID" sz="12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C1456-6AFA-1D5C-F829-B0B5AB9186C8}"/>
              </a:ext>
            </a:extLst>
          </p:cNvPr>
          <p:cNvSpPr txBox="1"/>
          <p:nvPr/>
        </p:nvSpPr>
        <p:spPr>
          <a:xfrm>
            <a:off x="5198229" y="1695639"/>
            <a:ext cx="1906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 Media </a:t>
            </a:r>
            <a:r>
              <a:rPr lang="en-US" sz="1200" b="1" dirty="0" err="1">
                <a:solidFill>
                  <a:schemeClr val="accent1"/>
                </a:solidFill>
              </a:rPr>
              <a:t>Sosial</a:t>
            </a:r>
            <a:endParaRPr lang="en-ID" sz="1200" b="1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0AF18F-25F2-88DD-3BD0-1BE78FC64233}"/>
              </a:ext>
            </a:extLst>
          </p:cNvPr>
          <p:cNvSpPr/>
          <p:nvPr/>
        </p:nvSpPr>
        <p:spPr>
          <a:xfrm>
            <a:off x="4876025" y="3479053"/>
            <a:ext cx="255069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+6,3%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0D882-D517-976E-C8AD-C4F9982EDA55}"/>
              </a:ext>
            </a:extLst>
          </p:cNvPr>
          <p:cNvSpPr txBox="1"/>
          <p:nvPr/>
        </p:nvSpPr>
        <p:spPr>
          <a:xfrm>
            <a:off x="5320049" y="4063298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(+10 Juta </a:t>
            </a:r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)</a:t>
            </a:r>
            <a:endParaRPr lang="en-ID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80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Betweenness Centrality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Gagasan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betweenness centrality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metrik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centrality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memetingkan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seberapa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social connections    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tetapi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mana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posisi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terletak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betweenness centrality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tertinggi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memiliki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posisi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penting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mengendalikan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arus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maupun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lainnya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087834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42963-6EE7-B93E-161B-E35C658D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690" y="2491127"/>
            <a:ext cx="5772447" cy="1263715"/>
          </a:xfrm>
          <a:prstGeom prst="rect">
            <a:avLst/>
          </a:prstGeom>
        </p:spPr>
      </p:pic>
      <p:pic>
        <p:nvPicPr>
          <p:cNvPr id="23" name="Google Shape;380;p59">
            <a:extLst>
              <a:ext uri="{FF2B5EF4-FFF2-40B4-BE49-F238E27FC236}">
                <a16:creationId xmlns:a16="http://schemas.microsoft.com/office/drawing/2014/main" id="{FB195F0B-735A-D38B-BA80-EDE53D457C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4821" y="3802722"/>
            <a:ext cx="2271219" cy="1241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000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Betweenness Centrality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087834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E45815-782E-D55A-88C2-4091A15A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554" y="1252631"/>
            <a:ext cx="5760720" cy="1343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D1A75E-F6D6-29DD-6A4A-0A6C45FF6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47" y="2878186"/>
            <a:ext cx="6502734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38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Closeness Centrality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closeness centrality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mencari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yang paling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dekat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lainnya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sehingga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diidentifikasi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yang paling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cepat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menyebarkan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seluruh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closeness centrality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merupakan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inverse  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rata-rata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lainnya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Pada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connected components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formula Wasserman dan Faust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7011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A0B29-D23D-A884-B41E-7EA0382D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013" y="2009746"/>
            <a:ext cx="3911801" cy="1124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55336-D429-0DCA-7E78-FB56ECBCE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00" y="3735527"/>
            <a:ext cx="3751025" cy="12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8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Closeness Centrality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7011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90F632-04A7-747A-2ADB-C719F51DA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639" y="1246358"/>
            <a:ext cx="3754549" cy="1573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17867-47B7-928C-8E46-0C8E21E22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244" y="3004455"/>
            <a:ext cx="560733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69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Eigenvector Centrality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Gagasan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eigenvector centrality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     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memperhatikan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kualitas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koneksi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dipunyai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u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kata lain,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eigenvector centrality 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pada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sebanding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eigenvector centrality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aktor-aktor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tetangga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beberapa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penataaan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ulang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formula di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atas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ditulis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persamaan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eigenvector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US" altLang="en-US" sz="15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95609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C2C79-141D-9F31-E29E-18420A613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41" y="1692230"/>
            <a:ext cx="5759746" cy="1759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01DB7C-901E-9868-D69E-69326B9D4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681" y="4070555"/>
            <a:ext cx="1422465" cy="4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34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Eigenvector Centrality			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Langkah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menghitung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dibutuhkan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eigenvalues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&amp; eigenvector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matriks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ketetanggaan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persamaan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karakteristik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polynomial        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Selanjutnya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mencari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eigenvector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eigenvalue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terbesar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95609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5DFBB-018A-451B-3929-5AFEB431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237" y="1382942"/>
            <a:ext cx="2997354" cy="1085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2DF12-4C91-85E9-5753-B887BEEF6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515" y="2878186"/>
            <a:ext cx="5778797" cy="17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22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Eigenvector Centrality			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Langkah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Notasi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1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nb-NO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merupakan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eigenvector </a:t>
                </a:r>
                <a:r>
                  <a:rPr kumimoji="0" lang="en-US" altLang="en-US" sz="15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yang </a:t>
                </a:r>
                <a:r>
                  <a:rPr kumimoji="0" lang="en-US" altLang="en-US" sz="15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dapat</a:t>
                </a:r>
                <a:r>
                  <a:rPr kumimoji="0" lang="en-US" altLang="en-US" sz="15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direpresentasikan</a:t>
                </a:r>
                <a:r>
                  <a:rPr kumimoji="0" lang="en-US" altLang="en-US" sz="15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matriks</a:t>
                </a:r>
                <a:r>
                  <a:rPr kumimoji="0" lang="en-US" altLang="en-US" sz="15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nb-NO" alt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altLang="en-US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altLang="en-US" noProof="0" dirty="0">
                  <a:latin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US" altLang="en-US" sz="15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US" altLang="en-US" sz="1500" noProof="0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US" altLang="en-US" sz="15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US" altLang="en-US" sz="1500" noProof="0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US" altLang="en-US" sz="15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US" altLang="en-US" sz="1500" noProof="0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US" altLang="en-US" sz="15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Nilai </a:t>
                </a:r>
                <a:r>
                  <a:rPr kumimoji="0" lang="en-US" altLang="en-US" sz="1500" b="0" i="0" u="none" strike="noStrike" kern="1200" cap="none" spc="0" normalizeH="0" baseline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metrik</a:t>
                </a:r>
                <a:r>
                  <a:rPr kumimoji="0" lang="en-US" altLang="en-US" sz="15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centrality 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pada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simpul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dapat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didefinisikan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sebagai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urutan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ke-</a:t>
                </a:r>
                <a:r>
                  <a:rPr lang="en-US" altLang="en-US" sz="1500" i="1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dalam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12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nb-NO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Untuk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menormalisasi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nilai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centrality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dari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suatu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simpul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dapat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dihitung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dengan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cara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membagi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seluruh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nilai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12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nb-NO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dengan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nilai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tertinggi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blipFill>
                <a:blip r:embed="rId3"/>
                <a:stretch>
                  <a:fillRect l="-254" r="-2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95609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E0835-6EC0-2CD7-AB7F-3B5B0A961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69" y="1121870"/>
            <a:ext cx="1290690" cy="1169688"/>
          </a:xfrm>
          <a:prstGeom prst="rect">
            <a:avLst/>
          </a:prstGeom>
        </p:spPr>
      </p:pic>
      <p:pic>
        <p:nvPicPr>
          <p:cNvPr id="16" name="Google Shape;388;p60">
            <a:extLst>
              <a:ext uri="{FF2B5EF4-FFF2-40B4-BE49-F238E27FC236}">
                <a16:creationId xmlns:a16="http://schemas.microsoft.com/office/drawing/2014/main" id="{57B830C2-5476-72C4-0B19-B7488E16364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2204" y="3417446"/>
            <a:ext cx="2580501" cy="15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96;p61">
            <a:extLst>
              <a:ext uri="{FF2B5EF4-FFF2-40B4-BE49-F238E27FC236}">
                <a16:creationId xmlns:a16="http://schemas.microsoft.com/office/drawing/2014/main" id="{72660E73-2145-FAA5-8C99-049B3A495F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3600" y="3409696"/>
            <a:ext cx="2580501" cy="1532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33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Rangkuman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Centrality			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98C7C-52B4-F77A-7C04-3C4E77F24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697" y="1488968"/>
            <a:ext cx="5671655" cy="269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88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ctrTitle"/>
          </p:nvPr>
        </p:nvSpPr>
        <p:spPr>
          <a:xfrm flipH="1">
            <a:off x="3731818" y="130588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METODE PENELITIAN</a:t>
            </a:r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title" idx="2"/>
          </p:nvPr>
        </p:nvSpPr>
        <p:spPr>
          <a:xfrm flipH="1">
            <a:off x="5948218" y="99406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04" name="Google Shape;404;p6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Objek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Aspek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2946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Objek dari penelitian ini adalah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data kumpulan </a:t>
            </a:r>
            <a:r>
              <a:rPr lang="id-ID" sz="1800" b="1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tweets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dari situs jejaring sosial Twitter 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     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yang terdiri dari percakapan pengguna mengenai dua perusahaan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edtech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, yaitu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Ruangguru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dan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Zenius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, pada rentang waktu 1 Juli 2021 sampai dengan 30 September 2021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Proses pengumpulan data pada penelitian ini menggunakan metode </a:t>
            </a:r>
            <a:r>
              <a:rPr lang="nb-NO" sz="18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scraping</a:t>
            </a: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pada situs     Twitter. 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Berdasarkan metode yang digunakan, penelitian ini merupakan penelitian dengan </a:t>
            </a:r>
            <a:r>
              <a:rPr lang="nb-NO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metode kuantitatif</a:t>
            </a: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karena merupakan penelitian yang dilaksanakan melibatkan investigasi              sistematis terhadap suatu fenomena dengan mengumpulkan data yang dapat diukur dengan teknik statistika, matematika, atau komputasi.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 tujuan, penelitian ini merupakan </a:t>
            </a:r>
            <a:r>
              <a:rPr lang="nb-NO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 deskriptif</a:t>
            </a: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karena didesain untuk mendeskripsikan karakteristik dari objek penelitian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87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Peningkatan Penetrasi Internet dan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Pertumbuhan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Perusahaan 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Educational Technology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dirty="0">
                <a:latin typeface="Arial"/>
                <a:ea typeface="Arial"/>
                <a:cs typeface="Arial"/>
                <a:sym typeface="Arial"/>
              </a:rPr>
            </a:b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Edtech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di Indonesia</a:t>
            </a:r>
            <a:endParaRPr lang="ko-KR" altLang="en-US" sz="1400" dirty="0"/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Clr>
                <a:srgbClr val="7F7F7F"/>
              </a:buClr>
              <a:buSzPts val="1500"/>
              <a:buFont typeface="Arial" pitchFamily="34" charset="0"/>
              <a:buNone/>
            </a:pP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Sektor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i="1" dirty="0"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di Indonesia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masih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fase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pertumbuhan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indent="0">
              <a:spcBef>
                <a:spcPts val="300"/>
              </a:spcBef>
              <a:buClr>
                <a:srgbClr val="7F7F7F"/>
              </a:buClr>
              <a:buSzPts val="1500"/>
              <a:buFont typeface="Arial" pitchFamily="34" charset="0"/>
              <a:buNone/>
            </a:pPr>
            <a:endParaRPr lang="en-ID" sz="1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30BF3-CE00-208B-D0D9-11BAB8A0BB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7" y="1792569"/>
            <a:ext cx="4109113" cy="2035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C97C44-E70A-DF65-10E7-3EE6AF7A3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92569"/>
            <a:ext cx="4116554" cy="2035493"/>
          </a:xfrm>
          <a:prstGeom prst="rect">
            <a:avLst/>
          </a:prstGeom>
        </p:spPr>
      </p:pic>
      <p:sp>
        <p:nvSpPr>
          <p:cNvPr id="9" name="Google Shape;201;p40">
            <a:extLst>
              <a:ext uri="{FF2B5EF4-FFF2-40B4-BE49-F238E27FC236}">
                <a16:creationId xmlns:a16="http://schemas.microsoft.com/office/drawing/2014/main" id="{8E29F237-5192-55F2-8FE3-0DDA3B477C3F}"/>
              </a:ext>
            </a:extLst>
          </p:cNvPr>
          <p:cNvSpPr txBox="1"/>
          <p:nvPr/>
        </p:nvSpPr>
        <p:spPr>
          <a:xfrm>
            <a:off x="1375167" y="3828062"/>
            <a:ext cx="228455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nb-NO" sz="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Sumber Data: (Riaz et al., 2020)</a:t>
            </a:r>
            <a:endParaRPr lang="en-ID" sz="800" dirty="0">
              <a:solidFill>
                <a:schemeClr val="tx1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201;p40">
            <a:extLst>
              <a:ext uri="{FF2B5EF4-FFF2-40B4-BE49-F238E27FC236}">
                <a16:creationId xmlns:a16="http://schemas.microsoft.com/office/drawing/2014/main" id="{6C8CF8B4-88B7-A711-8381-042865ECFE43}"/>
              </a:ext>
            </a:extLst>
          </p:cNvPr>
          <p:cNvSpPr txBox="1"/>
          <p:nvPr/>
        </p:nvSpPr>
        <p:spPr>
          <a:xfrm>
            <a:off x="5484280" y="3828062"/>
            <a:ext cx="262529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nb-NO" sz="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Sumber Data: (The World Bank, 2020)</a:t>
            </a:r>
            <a:endParaRPr lang="en-ID" sz="800" dirty="0">
              <a:solidFill>
                <a:schemeClr val="tx1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Tahapan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2946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B2E90-7738-0480-B235-F1240437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99" y="711674"/>
            <a:ext cx="2945781" cy="424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8ABE0-DD33-DB97-AD7C-9C0542573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08" y="633454"/>
            <a:ext cx="3000600" cy="43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54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Peralatan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3"/>
            <a:ext cx="8786257" cy="42322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Picture 2" descr="Python Logo and symbol, meaning, history, PNG, brand">
            <a:extLst>
              <a:ext uri="{FF2B5EF4-FFF2-40B4-BE49-F238E27FC236}">
                <a16:creationId xmlns:a16="http://schemas.microsoft.com/office/drawing/2014/main" id="{4D261EDF-81FD-4A7D-9360-769555D33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4" y="1000827"/>
            <a:ext cx="2686067" cy="15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File Finder · GitHub">
            <a:extLst>
              <a:ext uri="{FF2B5EF4-FFF2-40B4-BE49-F238E27FC236}">
                <a16:creationId xmlns:a16="http://schemas.microsoft.com/office/drawing/2014/main" id="{274D6EDA-95E4-031B-BFAB-3D97E718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" y="3150093"/>
            <a:ext cx="2526224" cy="12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ephi - The Open Graph Viz Platform">
            <a:extLst>
              <a:ext uri="{FF2B5EF4-FFF2-40B4-BE49-F238E27FC236}">
                <a16:creationId xmlns:a16="http://schemas.microsoft.com/office/drawing/2014/main" id="{08F726E2-83DF-DBFE-B0C9-B04DC02F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015" y="974002"/>
            <a:ext cx="31813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NetworkX | Berkeley Institute for Data Science">
            <a:extLst>
              <a:ext uri="{FF2B5EF4-FFF2-40B4-BE49-F238E27FC236}">
                <a16:creationId xmlns:a16="http://schemas.microsoft.com/office/drawing/2014/main" id="{20ACFBD7-3E50-D584-5ADD-EBB11F277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88" y="2038169"/>
            <a:ext cx="2526224" cy="14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Python Pandas Logo Transparent, HD Png Download - kindpng">
            <a:extLst>
              <a:ext uri="{FF2B5EF4-FFF2-40B4-BE49-F238E27FC236}">
                <a16:creationId xmlns:a16="http://schemas.microsoft.com/office/drawing/2014/main" id="{8E0EC0E5-0673-BE67-D9C0-51E064E6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270" y="3459012"/>
            <a:ext cx="2683641" cy="11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6CABC56E-BA3D-0531-CFEB-BED00CE3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2749313"/>
            <a:ext cx="1566748" cy="18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5 Visual Studio Code Extensions Developers Need in 2020 | by Srikar  Kusumanchi | Clever Programmer | Medium">
            <a:extLst>
              <a:ext uri="{FF2B5EF4-FFF2-40B4-BE49-F238E27FC236}">
                <a16:creationId xmlns:a16="http://schemas.microsoft.com/office/drawing/2014/main" id="{92A57BC4-5ECC-569B-ACBA-E468F1CD2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049" y="1004818"/>
            <a:ext cx="2526224" cy="142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026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HASIL &amp; PEMBAHASAN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/>
              <a:t>04</a:t>
            </a:r>
            <a:endParaRPr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Perbandingan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Nilai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Network Properties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Ruangguru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Zenius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2946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377EC-FC2D-B792-7A0A-D04E2996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20" y="634184"/>
            <a:ext cx="4192943" cy="43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42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Key Actor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Centrality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Ruangguru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Zenius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43175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2CE7E-DED6-3DD3-0954-13728E5B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31" y="1011453"/>
            <a:ext cx="4597636" cy="1473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E234E-AEFE-F56D-589F-417AA11D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33" y="2784508"/>
            <a:ext cx="4559534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03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Ruangguru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CF897-3501-1C2D-DEB1-6778A3C0B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53287"/>
            <a:ext cx="4310200" cy="3399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6E286-01DE-0003-87A5-74BD8A6F5238}"/>
              </a:ext>
            </a:extLst>
          </p:cNvPr>
          <p:cNvSpPr txBox="1"/>
          <p:nvPr/>
        </p:nvSpPr>
        <p:spPr>
          <a:xfrm>
            <a:off x="657454" y="4153260"/>
            <a:ext cx="293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</a:rPr>
              <a:t>Visualisasi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Jaringan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Ruangguru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 20 </a:t>
            </a:r>
            <a:r>
              <a:rPr lang="en-US" sz="1200" dirty="0" err="1">
                <a:solidFill>
                  <a:schemeClr val="tx1"/>
                </a:solidFill>
              </a:rPr>
              <a:t>Kelompok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Besar</a:t>
            </a:r>
            <a:r>
              <a:rPr lang="en-US" sz="1200" dirty="0">
                <a:solidFill>
                  <a:schemeClr val="tx1"/>
                </a:solidFill>
              </a:rPr>
              <a:t>* di </a:t>
            </a:r>
            <a:r>
              <a:rPr lang="en-US" sz="1200" dirty="0" err="1">
                <a:solidFill>
                  <a:schemeClr val="tx1"/>
                </a:solidFill>
              </a:rPr>
              <a:t>Dalam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Jaringan</a:t>
            </a:r>
            <a:endParaRPr lang="en-US" sz="1200" b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CEC63-DAE4-336A-AD7C-92B69EB33C05}"/>
              </a:ext>
            </a:extLst>
          </p:cNvPr>
          <p:cNvSpPr txBox="1"/>
          <p:nvPr/>
        </p:nvSpPr>
        <p:spPr>
          <a:xfrm>
            <a:off x="4410237" y="4683303"/>
            <a:ext cx="473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1000" dirty="0">
                <a:solidFill>
                  <a:schemeClr val="tx1"/>
                </a:solidFill>
              </a:rPr>
              <a:t> 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mempunyai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persentase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anggota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ID" sz="1000" dirty="0">
                <a:solidFill>
                  <a:schemeClr val="tx1"/>
                </a:solidFill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ID" sz="1000" dirty="0">
                <a:solidFill>
                  <a:schemeClr val="tx1"/>
                </a:solidFill>
              </a:rPr>
              <a:t> 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1,00 % (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diberikan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warna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lang="en-ID" sz="10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D5C77-F769-CA54-FF29-E91234EF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237" y="1238389"/>
            <a:ext cx="4515082" cy="160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BA38BD-6AAB-B34A-AD8D-495115CF5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80" y="3023832"/>
            <a:ext cx="3655675" cy="6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48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Zenius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6E286-01DE-0003-87A5-74BD8A6F5238}"/>
              </a:ext>
            </a:extLst>
          </p:cNvPr>
          <p:cNvSpPr txBox="1"/>
          <p:nvPr/>
        </p:nvSpPr>
        <p:spPr>
          <a:xfrm>
            <a:off x="720875" y="4264633"/>
            <a:ext cx="306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Visualisasi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Zenius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11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Kelompok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Besar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 di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Dalam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CEC63-DAE4-336A-AD7C-92B69EB33C05}"/>
              </a:ext>
            </a:extLst>
          </p:cNvPr>
          <p:cNvSpPr txBox="1"/>
          <p:nvPr/>
        </p:nvSpPr>
        <p:spPr>
          <a:xfrm>
            <a:off x="4410237" y="4683303"/>
            <a:ext cx="473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*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mempunyai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persentase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anggota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1,00 % (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diberikan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warna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).</a:t>
            </a:r>
            <a:endParaRPr kumimoji="0" lang="en-ID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78EBD-5832-A901-F722-57CED16394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7" y="878867"/>
            <a:ext cx="4318300" cy="338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2AD512-4DF6-0AF5-5735-D6A3E32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38287"/>
            <a:ext cx="4235668" cy="1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3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Key Actors</a:t>
            </a:r>
            <a:endParaRPr lang="ko-KR" alt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10CAEB2-4011-3C97-7CB1-32D62BDC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20" y="1598303"/>
            <a:ext cx="2967272" cy="20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5A516A9-388C-4865-104F-67F092B1B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190" y="1762952"/>
            <a:ext cx="2313407" cy="161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991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KESIMPULAN &amp; SARAN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 dirty="0"/>
              <a:t>0</a:t>
            </a:r>
            <a:r>
              <a:rPr lang="en-US" dirty="0"/>
              <a:t>5</a:t>
            </a:r>
            <a:endParaRPr dirty="0"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21065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3"/>
            <a:ext cx="8786257" cy="42555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7000"/>
              </a:lnSpc>
              <a:buNone/>
              <a:tabLst>
                <a:tab pos="450215" algn="l"/>
              </a:tabLs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bab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disimpulkan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  <a:endParaRPr lang="en-ID" sz="16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  <a:tabLst>
                <a:tab pos="450215" algn="l"/>
              </a:tabLst>
            </a:pPr>
            <a:r>
              <a:rPr lang="nb-NO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 hasil perhitungan dan perbandingan metrik </a:t>
            </a:r>
            <a:r>
              <a:rPr lang="nb-NO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properties</a:t>
            </a:r>
            <a:r>
              <a:rPr lang="nb-NO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struktur jaringan           percakapan pengguna Twitter mengenai perusahaan yang paling unggul adalah Zenius dengan total   lima dari delapan metrik.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density, modularity, diameter,           average path length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connected components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pergerakan </a:t>
            </a:r>
            <a:r>
              <a:rPr lang="id-ID" sz="1600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jumlah percakapan pengguna Twitter mengenai kedua perusahaan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 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1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Juli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2021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sampai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30 September 2021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selalu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berbanding lurus dengan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perhitungan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struktur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 sosial yang terbentuk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perhitungan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degree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betweenness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closeness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eigenvector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didapatkan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masing-masing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Subschfess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bmptnfess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Sedangkan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enius_oliv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besar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masing-masing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kepada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aktor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    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seluruh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aktor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5125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" sz="1600" dirty="0">
                <a:latin typeface="Arial"/>
                <a:ea typeface="Arial"/>
                <a:cs typeface="Arial"/>
                <a:sym typeface="Arial"/>
              </a:rPr>
              <a:t>Dua Perusahaan </a:t>
            </a:r>
            <a:r>
              <a:rPr lang="id" sz="1600" i="1" dirty="0"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600" dirty="0"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Dominan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600" dirty="0">
                <a:latin typeface="Arial"/>
                <a:ea typeface="Arial"/>
                <a:cs typeface="Arial"/>
                <a:sym typeface="Arial"/>
              </a:rPr>
              <a:t>di Indonesia: Ruangguru &amp; Zenius</a:t>
            </a:r>
            <a:endParaRPr lang="ko-KR" altLang="en-US" sz="1600" dirty="0"/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hal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pendanaan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investor dan </a:t>
            </a: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jumlah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followers </a:t>
            </a:r>
            <a:r>
              <a:rPr kumimoji="0" lang="en-ID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 Twitter</a:t>
            </a: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1;p40">
            <a:extLst>
              <a:ext uri="{FF2B5EF4-FFF2-40B4-BE49-F238E27FC236}">
                <a16:creationId xmlns:a16="http://schemas.microsoft.com/office/drawing/2014/main" id="{8E29F237-5192-55F2-8FE3-0DDA3B477C3F}"/>
              </a:ext>
            </a:extLst>
          </p:cNvPr>
          <p:cNvSpPr txBox="1"/>
          <p:nvPr/>
        </p:nvSpPr>
        <p:spPr>
          <a:xfrm>
            <a:off x="3429722" y="3848162"/>
            <a:ext cx="22845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Arial"/>
              </a:rPr>
              <a:t>Sumber Data: (Tracxn, 2022)</a:t>
            </a:r>
            <a:endParaRPr kumimoji="0" lang="en-ID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CC25F40-A377-2DCC-AF41-491A8D0BE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0" y="1857817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6A52A60-493B-5366-4657-1D843C36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837" y="1857816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69107-CCE4-132E-B80D-0C11EB0A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721" y="1295331"/>
            <a:ext cx="4940554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6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Saran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3"/>
            <a:ext cx="8786257" cy="42555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7000"/>
              </a:lnSpc>
              <a:buNone/>
            </a:pP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tahapan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beberapa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saran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bagi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aktif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lagi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engagement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interaksi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dimiliki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Seperti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sering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mengunggah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tweet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menarik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mengadakan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campaign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mengikutsertakan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lain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bergabung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percakapan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mengenai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hanya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mengalami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peningkatan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tetapi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membentuk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sosial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struktur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dibandingkan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pesaing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 juga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kerja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menyebarkan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luas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Twitter.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Setelah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ditelusuri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lanjut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komunitas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sekolah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pelajar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Indonesia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berisi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seputar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dunia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pendidikan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UTBK.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 juga dapat menyertakan </a:t>
            </a:r>
            <a:r>
              <a:rPr lang="nb-NO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stakeholders</a:t>
            </a: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dalam berinteraksi dengan pengguna Twitter. Salah satu pengguna yang mempunyai nilai metrik </a:t>
            </a:r>
            <a:r>
              <a:rPr lang="nb-NO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centrality</a:t>
            </a: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cukup tinggi pada masing-masing jaringan adalah pengguna dengan nama akun sabdaps dan imanusman. Setelah ditelusuri lebih lanjut, kedua akun tersebut merupakan </a:t>
            </a:r>
            <a:r>
              <a:rPr lang="nb-NO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founder</a:t>
            </a: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dari Zenius dan Ruangguru. Hal ini menunjukkan bahwa cukup banyak pengguna Twitter yang berinteraksi dengan sosok yang merepresentasikan perusahaan.</a:t>
            </a:r>
            <a:endParaRPr lang="en-ID" sz="15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871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F41F6E-65F0-67E0-907E-E7A21F672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99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331A3A-C259-4D41-EB85-DB3D44F4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22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082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D5BBE1-F780-9C32-A2EC-B8E6253C1E5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848" y="597059"/>
            <a:ext cx="8280920" cy="4188937"/>
          </a:xfrm>
        </p:spPr>
        <p:txBody>
          <a:bodyPr>
            <a:noAutofit/>
          </a:bodyPr>
          <a:lstStyle/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Antoniadis, I.,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Charmantzi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 (2016). Social network analysis and social capital in marketing: theory and practical implementation.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International journal of technology marketing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11(3), 344-359.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Bhardwaj, R., Yarrow, N., &amp; Cali, M. (2020).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 in Indonesia : Ready for Take-off?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Washington DC.: World Bank.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NetworkX’s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https://python-louvain.readthedocs.io/en/latest/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Fornito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Zalesky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&amp;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Bullmore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E. (2016).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Fundamentals of brain network analysis.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Academic Press.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Gephi.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Learn how to use Gephi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Gephi: https://gephi.org/users/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19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nb-NO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Han, J., Pei, J., &amp; Kamber, M.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Data mining: concepts and techniques.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Elsevier.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Hartsfield, N.,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Ringel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G. (2013).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Pearls in graph theory: a comprehensive introduction.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Dover Publication, Inc.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Himelboim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I., &amp; Golan, G. J. (2019). A social networks approach to viral advertising: The role of primary, contextual, and low influencers. 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Social Media+ Society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5(3): 1-13.</a:t>
            </a:r>
            <a:endParaRPr kumimoji="0" lang="it-IT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Litterio, A. M., Nantes, E. A.,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Larrosa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J. M., &amp;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Gómez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L. J. (2017).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and social networks: a criterion for detecting opinion leaders.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European Journal of Management and Business Economics.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26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(3)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47-366.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Mollett, A., Moran, D., &amp; Dunleavy, P.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Twitter in university research, teaching and impact activities.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London: LSE Public Policy Group.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Science. (2021).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 by Albert-László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Barabási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Network Science: http://networksciencebook.com/ 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09 November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Software for Complex Networks —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2.6.2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: https://networkx.org/documentation/stable/index.html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 documentation — pandas 1.3.5 documentation.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Retrieved from Pandas: https://pandas.pydata.org/docs/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2018.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(2021).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Aplikasi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Bimbingan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Online #1 di Indonesia |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https://www.ruangguru.com/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(2021, 23 September).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About -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Education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https://www.zenius.net/about/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2990022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>
            <a:spLocks noGrp="1"/>
          </p:cNvSpPr>
          <p:nvPr>
            <p:ph type="ctrTitle"/>
          </p:nvPr>
        </p:nvSpPr>
        <p:spPr>
          <a:xfrm flipH="1">
            <a:off x="749471" y="206070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/>
              <a:t>TERIMA KASIH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7836-536A-91D1-C277-D89BC62E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DE1F1-45F2-BAE7-BDF9-B4A8FF5A714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848" y="897564"/>
            <a:ext cx="8280920" cy="38884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Setiap</a:t>
            </a:r>
            <a:r>
              <a:rPr lang="en-US" sz="1600" dirty="0"/>
              <a:t> proses </a:t>
            </a:r>
            <a:r>
              <a:rPr lang="en-US" sz="1600" dirty="0" err="1"/>
              <a:t>perhitungan</a:t>
            </a:r>
            <a:r>
              <a:rPr lang="en-US" sz="1600" dirty="0"/>
              <a:t> </a:t>
            </a: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contoh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Memperbaiki</a:t>
            </a:r>
            <a:r>
              <a:rPr lang="en-US" sz="1600" dirty="0"/>
              <a:t> </a:t>
            </a:r>
            <a:r>
              <a:rPr lang="en-US" sz="1600" dirty="0" err="1"/>
              <a:t>Abstrak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Memperbaiki</a:t>
            </a:r>
            <a:r>
              <a:rPr lang="en-US" sz="1600" dirty="0"/>
              <a:t> </a:t>
            </a:r>
            <a:r>
              <a:rPr lang="en-US" sz="1600" dirty="0" err="1"/>
              <a:t>rumusan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dan </a:t>
            </a:r>
            <a:r>
              <a:rPr lang="en-US" sz="1600" dirty="0" err="1"/>
              <a:t>tujuan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dan </a:t>
            </a:r>
            <a:r>
              <a:rPr lang="en-US" sz="1600" dirty="0" err="1"/>
              <a:t>metrik</a:t>
            </a:r>
            <a:r>
              <a:rPr lang="en-US" sz="1600" dirty="0"/>
              <a:t> </a:t>
            </a: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makna</a:t>
            </a:r>
            <a:r>
              <a:rPr lang="en-US" sz="1600" dirty="0"/>
              <a:t>/</a:t>
            </a:r>
            <a:r>
              <a:rPr lang="en-US" sz="1600" dirty="0" err="1"/>
              <a:t>deskripsi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Proses </a:t>
            </a:r>
            <a:r>
              <a:rPr lang="en-US" sz="1600" i="1" dirty="0"/>
              <a:t>scraping </a:t>
            </a:r>
            <a:r>
              <a:rPr lang="en-US" sz="1600" dirty="0" err="1"/>
              <a:t>dibuat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efisien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Judul</a:t>
            </a:r>
            <a:r>
              <a:rPr lang="en-US" sz="1600" dirty="0"/>
              <a:t> </a:t>
            </a:r>
            <a:r>
              <a:rPr lang="en-US" sz="1600" dirty="0" err="1"/>
              <a:t>dibuat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efisien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Mengaitkan</a:t>
            </a:r>
            <a:r>
              <a:rPr lang="en-US" sz="1600" dirty="0"/>
              <a:t> Bab 2 dan Bab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implementasi</a:t>
            </a:r>
            <a:r>
              <a:rPr lang="en-US" sz="1600" dirty="0"/>
              <a:t>  dan </a:t>
            </a:r>
            <a:r>
              <a:rPr lang="en-US" sz="1600" dirty="0" err="1"/>
              <a:t>penjelasan</a:t>
            </a:r>
            <a:r>
              <a:rPr lang="en-US" sz="1600" dirty="0"/>
              <a:t> BFS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Setiap</a:t>
            </a:r>
            <a:r>
              <a:rPr lang="en-US" sz="1600" dirty="0"/>
              <a:t> formula di </a:t>
            </a:r>
            <a:r>
              <a:rPr lang="en-US" sz="1600" dirty="0" err="1"/>
              <a:t>cek</a:t>
            </a:r>
            <a:r>
              <a:rPr lang="en-US" sz="1600" dirty="0"/>
              <a:t> Kembali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referensi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Gambar dan </a:t>
            </a:r>
            <a:r>
              <a:rPr lang="en-US" sz="1600" dirty="0" err="1"/>
              <a:t>grafik</a:t>
            </a:r>
            <a:r>
              <a:rPr lang="en-US" sz="1600" dirty="0"/>
              <a:t> </a:t>
            </a:r>
            <a:r>
              <a:rPr lang="en-US" sz="1600" dirty="0" err="1"/>
              <a:t>diperbaiki</a:t>
            </a:r>
            <a:r>
              <a:rPr lang="en-US" sz="1600" dirty="0"/>
              <a:t> dan </a:t>
            </a:r>
            <a:r>
              <a:rPr lang="en-US" sz="1600" dirty="0" err="1"/>
              <a:t>diperbesar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2437975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Kenapa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Social Network Analysis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(SNA)? 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207;p41">
            <a:extLst>
              <a:ext uri="{FF2B5EF4-FFF2-40B4-BE49-F238E27FC236}">
                <a16:creationId xmlns:a16="http://schemas.microsoft.com/office/drawing/2014/main" id="{E856E258-4097-2B7D-D50A-41D07CEF04E3}"/>
              </a:ext>
            </a:extLst>
          </p:cNvPr>
          <p:cNvSpPr txBox="1">
            <a:spLocks/>
          </p:cNvSpPr>
          <p:nvPr/>
        </p:nvSpPr>
        <p:spPr>
          <a:xfrm>
            <a:off x="179512" y="721884"/>
            <a:ext cx="8794008" cy="1781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7F7F7F"/>
              </a:buClr>
              <a:buSzPts val="1500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SNA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social media analytics 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memanfaatkan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teori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memodelkan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SNA,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mengetahui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terbentuk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percakapan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word-of-mouth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mengenai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pengetahuan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melihat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bagaimana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aktivitas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pemasaran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latin typeface="Arial"/>
                <a:ea typeface="Arial"/>
                <a:cs typeface="Arial"/>
              </a:rPr>
              <a:t>(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brand recognition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dibandingkan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pesaing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2050" name="Picture 2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488CA702-1CE6-B336-CB47-431461FC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4" y="2692580"/>
            <a:ext cx="3241216" cy="21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2207262-C8B8-29A3-FD03-79B6620850F1}"/>
              </a:ext>
            </a:extLst>
          </p:cNvPr>
          <p:cNvSpPr/>
          <p:nvPr/>
        </p:nvSpPr>
        <p:spPr>
          <a:xfrm>
            <a:off x="4338937" y="3563662"/>
            <a:ext cx="466126" cy="14043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52" name="Picture 4" descr="Ngobrol KM: Social Network Analysis : An Introduction">
            <a:extLst>
              <a:ext uri="{FF2B5EF4-FFF2-40B4-BE49-F238E27FC236}">
                <a16:creationId xmlns:a16="http://schemas.microsoft.com/office/drawing/2014/main" id="{DC4281F8-D99E-642B-AB88-E89701B46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890" y="2622079"/>
            <a:ext cx="2800996" cy="229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60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Durasi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894746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Apakah pergerakan 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trend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 berbanding lurus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dengan kualitas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jaringan sosial yang terbentuk?</a:t>
            </a: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1;p40">
            <a:extLst>
              <a:ext uri="{FF2B5EF4-FFF2-40B4-BE49-F238E27FC236}">
                <a16:creationId xmlns:a16="http://schemas.microsoft.com/office/drawing/2014/main" id="{6C8CF8B4-88B7-A711-8381-042865ECFE43}"/>
              </a:ext>
            </a:extLst>
          </p:cNvPr>
          <p:cNvSpPr txBox="1"/>
          <p:nvPr/>
        </p:nvSpPr>
        <p:spPr>
          <a:xfrm>
            <a:off x="3259351" y="4166576"/>
            <a:ext cx="262529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Arial"/>
              </a:rPr>
              <a:t>Sumber Data: (Twitter, 2021)</a:t>
            </a:r>
            <a:endParaRPr kumimoji="0" lang="en-ID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" name="Google Shape;225;p43">
            <a:extLst>
              <a:ext uri="{FF2B5EF4-FFF2-40B4-BE49-F238E27FC236}">
                <a16:creationId xmlns:a16="http://schemas.microsoft.com/office/drawing/2014/main" id="{2AF361C9-CC75-219B-C2AA-16AF9547CC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30966" y="1616721"/>
            <a:ext cx="5372101" cy="2549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701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2;p45">
            <a:extLst>
              <a:ext uri="{FF2B5EF4-FFF2-40B4-BE49-F238E27FC236}">
                <a16:creationId xmlns:a16="http://schemas.microsoft.com/office/drawing/2014/main" id="{857558A9-4649-E7D5-2221-B4A71B7F121B}"/>
              </a:ext>
            </a:extLst>
          </p:cNvPr>
          <p:cNvSpPr/>
          <p:nvPr/>
        </p:nvSpPr>
        <p:spPr>
          <a:xfrm rot="16200000" flipH="1">
            <a:off x="5865866" y="291328"/>
            <a:ext cx="1526052" cy="3756829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4;p45">
            <a:extLst>
              <a:ext uri="{FF2B5EF4-FFF2-40B4-BE49-F238E27FC236}">
                <a16:creationId xmlns:a16="http://schemas.microsoft.com/office/drawing/2014/main" id="{7CCFB72C-B036-2ECF-7E90-DF77B34AF039}"/>
              </a:ext>
            </a:extLst>
          </p:cNvPr>
          <p:cNvSpPr/>
          <p:nvPr/>
        </p:nvSpPr>
        <p:spPr>
          <a:xfrm rot="5400000">
            <a:off x="1771871" y="352814"/>
            <a:ext cx="1376496" cy="3672086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45;p45">
            <a:extLst>
              <a:ext uri="{FF2B5EF4-FFF2-40B4-BE49-F238E27FC236}">
                <a16:creationId xmlns:a16="http://schemas.microsoft.com/office/drawing/2014/main" id="{CE37DA16-8E38-A1A8-87B9-BBA1E21120CC}"/>
              </a:ext>
            </a:extLst>
          </p:cNvPr>
          <p:cNvSpPr txBox="1">
            <a:spLocks/>
          </p:cNvSpPr>
          <p:nvPr/>
        </p:nvSpPr>
        <p:spPr>
          <a:xfrm>
            <a:off x="636692" y="1481887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/>
            </a:pP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Bagaimana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penerapan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SNA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menganalisis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membandingkan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struktur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? 	</a:t>
            </a:r>
          </a:p>
        </p:txBody>
      </p:sp>
      <p:cxnSp>
        <p:nvCxnSpPr>
          <p:cNvPr id="12" name="Google Shape;240;p45">
            <a:extLst>
              <a:ext uri="{FF2B5EF4-FFF2-40B4-BE49-F238E27FC236}">
                <a16:creationId xmlns:a16="http://schemas.microsoft.com/office/drawing/2014/main" id="{D9EBE775-191B-CF98-DD32-13A98E8A56AA}"/>
              </a:ext>
            </a:extLst>
          </p:cNvPr>
          <p:cNvCxnSpPr>
            <a:cxnSpLocks/>
          </p:cNvCxnSpPr>
          <p:nvPr/>
        </p:nvCxnSpPr>
        <p:spPr>
          <a:xfrm flipH="1">
            <a:off x="0" y="2169742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246;p45">
            <a:extLst>
              <a:ext uri="{FF2B5EF4-FFF2-40B4-BE49-F238E27FC236}">
                <a16:creationId xmlns:a16="http://schemas.microsoft.com/office/drawing/2014/main" id="{4314495E-9C7E-3842-6C33-7E2D37B91103}"/>
              </a:ext>
            </a:extLst>
          </p:cNvPr>
          <p:cNvSpPr txBox="1">
            <a:spLocks/>
          </p:cNvSpPr>
          <p:nvPr/>
        </p:nvSpPr>
        <p:spPr>
          <a:xfrm>
            <a:off x="4737863" y="1353872"/>
            <a:ext cx="3756829" cy="139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 startAt="2"/>
            </a:pP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Bagaimana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penerapan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SNA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mengidentifikasi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yang        paling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berpengaruh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</a:t>
            </a:r>
            <a:r>
              <a:rPr lang="en-ID" sz="1500" i="1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key actor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) di      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    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? </a:t>
            </a:r>
          </a:p>
        </p:txBody>
      </p:sp>
      <p:cxnSp>
        <p:nvCxnSpPr>
          <p:cNvPr id="15" name="Google Shape;240;p45">
            <a:extLst>
              <a:ext uri="{FF2B5EF4-FFF2-40B4-BE49-F238E27FC236}">
                <a16:creationId xmlns:a16="http://schemas.microsoft.com/office/drawing/2014/main" id="{8F89FFD0-E54E-01F3-2476-A20A3E9CB4BB}"/>
              </a:ext>
            </a:extLst>
          </p:cNvPr>
          <p:cNvCxnSpPr>
            <a:cxnSpLocks/>
          </p:cNvCxnSpPr>
          <p:nvPr/>
        </p:nvCxnSpPr>
        <p:spPr>
          <a:xfrm flipH="1">
            <a:off x="8494692" y="2113496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7" y="3074582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141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3663</Words>
  <Application>Microsoft Office PowerPoint</Application>
  <PresentationFormat>On-screen Show (16:9)</PresentationFormat>
  <Paragraphs>537</Paragraphs>
  <Slides>64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80" baseType="lpstr">
      <vt:lpstr>Exo 2</vt:lpstr>
      <vt:lpstr>Arial</vt:lpstr>
      <vt:lpstr>Calibri Light</vt:lpstr>
      <vt:lpstr>Times New Roman</vt:lpstr>
      <vt:lpstr>Catamaran</vt:lpstr>
      <vt:lpstr>맑은 고딕</vt:lpstr>
      <vt:lpstr>Roboto Condensed Light</vt:lpstr>
      <vt:lpstr>Squada One</vt:lpstr>
      <vt:lpstr>Roboto Condensed</vt:lpstr>
      <vt:lpstr>Cambria Math</vt:lpstr>
      <vt:lpstr>Calibri</vt:lpstr>
      <vt:lpstr>Fira Sans Extra Condensed Medium</vt:lpstr>
      <vt:lpstr>굴림체</vt:lpstr>
      <vt:lpstr>Tech Newsletter by Slidesgo</vt:lpstr>
      <vt:lpstr>1_Tech Newsletter by Slidesgo</vt:lpstr>
      <vt:lpstr>Office 테마</vt:lpstr>
      <vt:lpstr>ANALISIS JARINGAN SOSIAL PERCAKAPAN PENGGUNA TWITTER MENGENAI PERUSAHAAN EDUCATIONAL TECHNOLOGY MENGGUNAKAN METRIK NETWORK PROPERTIES &amp; CENTRALITY</vt:lpstr>
      <vt:lpstr>DAFTAR ISI</vt:lpstr>
      <vt:lpstr>PENDAHULUAN</vt:lpstr>
      <vt:lpstr>Peningkatan Pengguna Internet dan Media Sosial di Indonesia (2021-2022)</vt:lpstr>
      <vt:lpstr>Peningkatan Penetrasi Internet dan Pertumbuhan Perusahaan Educational Technology  (Edtech) di Indonesia</vt:lpstr>
      <vt:lpstr>Dua Perusahaan Edtech yang Dominan di Indonesia: Ruangguru &amp; Zenius</vt:lpstr>
      <vt:lpstr>Kenapa Menggunakan Social Network Analysis (SNA)? </vt:lpstr>
      <vt:lpstr>Durasi Pengamatan Data</vt:lpstr>
      <vt:lpstr>Rumusan Masalah</vt:lpstr>
      <vt:lpstr>Batasan Masalah</vt:lpstr>
      <vt:lpstr>Tujuan Penelitian</vt:lpstr>
      <vt:lpstr>Manfaat Penelitian</vt:lpstr>
      <vt:lpstr>TINJAUAN PUSTAKA</vt:lpstr>
      <vt:lpstr>Penelitian Terdahulu</vt:lpstr>
      <vt:lpstr>Educational Technology (Edtech)</vt:lpstr>
      <vt:lpstr>Twitter</vt:lpstr>
      <vt:lpstr>Teori Graf</vt:lpstr>
      <vt:lpstr>Data Mining</vt:lpstr>
      <vt:lpstr>Social Network Analysis (SNA)</vt:lpstr>
      <vt:lpstr>Size &amp; Order      Definisi &amp; Formula </vt:lpstr>
      <vt:lpstr>Size &amp; Order     Contoh Ilustrasi &amp; Perhitungan</vt:lpstr>
      <vt:lpstr>Density       Definisi &amp; Formula </vt:lpstr>
      <vt:lpstr>Density      Contoh Ilustrasi &amp; Perhitungan</vt:lpstr>
      <vt:lpstr>Modularity    Definisi &amp; Formula </vt:lpstr>
      <vt:lpstr>Modularity    Algoritma Louvain</vt:lpstr>
      <vt:lpstr>Modularity    Algoritma Louvain</vt:lpstr>
      <vt:lpstr>Modularity    Algoritma Louvain</vt:lpstr>
      <vt:lpstr>Diameter    Definisi &amp; Formula </vt:lpstr>
      <vt:lpstr>Diameter  Algoritma Breadth-First Search (BFS)</vt:lpstr>
      <vt:lpstr>Diameter   Contoh Ilustrasi Algoritma BFS</vt:lpstr>
      <vt:lpstr>Average Path Length   Definisi &amp; Formula </vt:lpstr>
      <vt:lpstr>Average Path Length  Contoh Ilustrasi Perhitungan</vt:lpstr>
      <vt:lpstr>Average Degree    Definisi &amp; Formula </vt:lpstr>
      <vt:lpstr>Average Degree  Contoh Ilustrasi Perhitungan</vt:lpstr>
      <vt:lpstr>Connected Component  Definisi &amp; Formula </vt:lpstr>
      <vt:lpstr>Connected Component Contoh Ilustrasi Perhitungan</vt:lpstr>
      <vt:lpstr>Rangkuman Metrik Network Properties</vt:lpstr>
      <vt:lpstr>Degree Centrality  Definisi &amp; Formula </vt:lpstr>
      <vt:lpstr>Degree Centrality Contoh Ilustrasi Perhitungan</vt:lpstr>
      <vt:lpstr>Betweenness Centrality  Definisi &amp; Formula </vt:lpstr>
      <vt:lpstr>Betweenness Centrality Contoh Ilustrasi Perhitungan</vt:lpstr>
      <vt:lpstr>Closeness Centrality   Definisi &amp; Formula </vt:lpstr>
      <vt:lpstr>Closeness Centrality  Contoh Ilustrasi Perhitungan</vt:lpstr>
      <vt:lpstr>Eigenvector Centrality   Definisi &amp; Formula </vt:lpstr>
      <vt:lpstr>Eigenvector Centrality   Langkah Perhitungan</vt:lpstr>
      <vt:lpstr>Eigenvector Centrality   Langkah Perhitungan</vt:lpstr>
      <vt:lpstr>Rangkuman Metrik Centrality   </vt:lpstr>
      <vt:lpstr>METODE PENELITIAN</vt:lpstr>
      <vt:lpstr>Objek dan Aspek Penelitian</vt:lpstr>
      <vt:lpstr>Tahapan Pelaksanaan Penelitian</vt:lpstr>
      <vt:lpstr>Peralatan Penunjang Penelitian</vt:lpstr>
      <vt:lpstr>HASIL &amp; PEMBAHASAN</vt:lpstr>
      <vt:lpstr>Perbandingan Nilai Metrik Network Properties pada Jaringan Ruangguru &amp; Zenius  </vt:lpstr>
      <vt:lpstr>Identifikasi Key Actor dengan Metrik Centrality pada Jaringan Ruangguru &amp; Zenius  </vt:lpstr>
      <vt:lpstr>Visualisasi Jaringan Ruangguru</vt:lpstr>
      <vt:lpstr>Visualisasi Jaringan Zenius</vt:lpstr>
      <vt:lpstr>Key Actors</vt:lpstr>
      <vt:lpstr>KESIMPULAN &amp; SARAN</vt:lpstr>
      <vt:lpstr>Kesimpulan</vt:lpstr>
      <vt:lpstr>Saran</vt:lpstr>
      <vt:lpstr>Daftar Pustaka</vt:lpstr>
      <vt:lpstr>Daftar Pustaka</vt:lpstr>
      <vt:lpstr>TERIMA KASIH</vt:lpstr>
      <vt:lpstr>Revisi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INTERAKSI PENGGUNA TWITTER MENGENAI BISNIS EDUCATIONAL TECHNOLOGY MENGGUNAKAN PENDEKATAN SOCIAL NETWORK ANALYSIS (STUDI KASUS: RUANGGURU DAN ZENIUS)</dc:title>
  <cp:lastModifiedBy>Adrian Maulana Muhammad</cp:lastModifiedBy>
  <cp:revision>267</cp:revision>
  <dcterms:modified xsi:type="dcterms:W3CDTF">2022-07-10T07:53:31Z</dcterms:modified>
</cp:coreProperties>
</file>